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65" r:id="rId3"/>
    <p:sldId id="272" r:id="rId4"/>
    <p:sldId id="268" r:id="rId5"/>
    <p:sldId id="262" r:id="rId6"/>
    <p:sldId id="261" r:id="rId7"/>
    <p:sldId id="274" r:id="rId8"/>
    <p:sldId id="275" r:id="rId9"/>
    <p:sldId id="267" r:id="rId10"/>
    <p:sldId id="270" r:id="rId11"/>
    <p:sldId id="269" r:id="rId12"/>
    <p:sldId id="271" r:id="rId13"/>
    <p:sldId id="26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/>
    <p:restoredTop sz="96405"/>
  </p:normalViewPr>
  <p:slideViewPr>
    <p:cSldViewPr snapToGrid="0" snapToObjects="1">
      <p:cViewPr varScale="1">
        <p:scale>
          <a:sx n="45" d="100"/>
          <a:sy n="45" d="100"/>
        </p:scale>
        <p:origin x="184" y="18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4/3/21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4/3/21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4/3/21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4/3/21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4/3/21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4/3/21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4/3/21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4/3/21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4/3/21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4/3/21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4/3/21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4/3/21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slow">
    <p:fad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es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D1C65-D447-6844-8A41-5BEA12C58A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520" y="1520146"/>
            <a:ext cx="9966960" cy="3035808"/>
          </a:xfrm>
        </p:spPr>
        <p:txBody>
          <a:bodyPr/>
          <a:lstStyle/>
          <a:p>
            <a:r>
              <a:rPr lang="en-US" sz="4000" dirty="0"/>
              <a:t>“WARTIME FOOD”: el </a:t>
            </a:r>
            <a:r>
              <a:rPr lang="en-US" sz="4000" dirty="0" err="1"/>
              <a:t>caso</a:t>
            </a:r>
            <a:r>
              <a:rPr lang="en-US" sz="4000" dirty="0"/>
              <a:t> de la comida de Guerra </a:t>
            </a:r>
            <a:r>
              <a:rPr lang="en-US" sz="4000" dirty="0" err="1"/>
              <a:t>en</a:t>
            </a:r>
            <a:r>
              <a:rPr lang="en-US" sz="4000" dirty="0"/>
              <a:t> Puerto Rico </a:t>
            </a:r>
            <a:r>
              <a:rPr lang="en-US" sz="4000" dirty="0" err="1"/>
              <a:t>durante</a:t>
            </a:r>
            <a:r>
              <a:rPr lang="en-US" sz="4000" dirty="0"/>
              <a:t> la Segunda Guerra Mundial, 1938-1948.</a:t>
            </a:r>
          </a:p>
        </p:txBody>
      </p:sp>
    </p:spTree>
    <p:extLst>
      <p:ext uri="{BB962C8B-B14F-4D97-AF65-F5344CB8AC3E}">
        <p14:creationId xmlns:p14="http://schemas.microsoft.com/office/powerpoint/2010/main" val="4236257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4DDD7-94EC-C542-A293-06D45BECB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0" dirty="0"/>
              <a:t>22 de octubre de 1942, El Mundo, p. 5.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280489-6E90-B243-9DA8-F20C2E42D3F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7C1733-164A-7840-BA63-0008923FE97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5569113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07403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285CB-4FA9-0440-84C3-DE82487FD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37464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Cuatro </a:t>
            </a:r>
            <a:r>
              <a:rPr lang="en-US" dirty="0" err="1"/>
              <a:t>alimentos</a:t>
            </a:r>
            <a:r>
              <a:rPr lang="en-US" dirty="0"/>
              <a:t> </a:t>
            </a:r>
            <a:r>
              <a:rPr lang="en-US" dirty="0" err="1"/>
              <a:t>protectores</a:t>
            </a:r>
            <a:r>
              <a:rPr lang="en-US" dirty="0"/>
              <a:t> puert0rriqueÑos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CC66661-224A-5648-AFCA-092A2E9BED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736" y="2072640"/>
            <a:ext cx="3928224" cy="4514088"/>
          </a:xfrm>
        </p:spPr>
      </p:pic>
    </p:spTree>
    <p:extLst>
      <p:ext uri="{BB962C8B-B14F-4D97-AF65-F5344CB8AC3E}">
        <p14:creationId xmlns:p14="http://schemas.microsoft.com/office/powerpoint/2010/main" val="3772936770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D6B67B-032A-284A-8C86-5B4474A7CE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40" y="243840"/>
            <a:ext cx="3200400" cy="5471160"/>
          </a:xfrm>
        </p:spPr>
        <p:txBody>
          <a:bodyPr/>
          <a:lstStyle/>
          <a:p>
            <a:r>
              <a:rPr lang="es-PR" i="1" dirty="0"/>
              <a:t>I</a:t>
            </a:r>
            <a:r>
              <a:rPr lang="es-PR" sz="2400" i="1" dirty="0"/>
              <a:t>lustración 10- Carta a LMM de ciudadana solicitando no cerrar las estaciones de leche.  Fuente: FLMM, ALMM, Estaciones de leche, Sección IV, Serie 9, Subserie 321.</a:t>
            </a:r>
            <a:endParaRPr lang="en-US" sz="2400" i="1" dirty="0"/>
          </a:p>
          <a:p>
            <a:endParaRPr lang="en-US" dirty="0"/>
          </a:p>
        </p:txBody>
      </p:sp>
      <p:pic>
        <p:nvPicPr>
          <p:cNvPr id="5" name="Content Placeholder 4" descr="A close up of text on a whiteboard&#10;&#10;Description automatically generated">
            <a:extLst>
              <a:ext uri="{FF2B5EF4-FFF2-40B4-BE49-F238E27FC236}">
                <a16:creationId xmlns:a16="http://schemas.microsoft.com/office/drawing/2014/main" id="{928AD128-B2BF-DA48-9571-D0CD8584DB4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85800"/>
            <a:ext cx="5242560" cy="547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312657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12477-8D03-6D45-9FA7-813E6E217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74320"/>
            <a:ext cx="10058400" cy="65836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i="1" dirty="0"/>
              <a:t>Se </a:t>
            </a:r>
            <a:r>
              <a:rPr lang="en-US" sz="3600" b="1" i="1" dirty="0" err="1"/>
              <a:t>abandonó</a:t>
            </a:r>
            <a:r>
              <a:rPr lang="en-US" sz="3600" b="1" i="1" dirty="0"/>
              <a:t> la </a:t>
            </a:r>
            <a:r>
              <a:rPr lang="en-US" sz="3600" b="1" i="1" dirty="0" err="1"/>
              <a:t>agricultura</a:t>
            </a:r>
            <a:r>
              <a:rPr lang="en-US" sz="3600" b="1" i="1" dirty="0"/>
              <a:t>, </a:t>
            </a:r>
          </a:p>
          <a:p>
            <a:pPr marL="0" indent="0" algn="ctr">
              <a:buNone/>
            </a:pPr>
            <a:r>
              <a:rPr lang="en-US" sz="3600" b="1" i="1" dirty="0" err="1"/>
              <a:t>pues</a:t>
            </a:r>
            <a:r>
              <a:rPr lang="en-US" sz="3600" b="1" i="1" dirty="0"/>
              <a:t> se </a:t>
            </a:r>
            <a:r>
              <a:rPr lang="en-US" sz="3600" b="1" i="1" dirty="0" err="1"/>
              <a:t>consideró</a:t>
            </a:r>
            <a:r>
              <a:rPr lang="en-US" sz="3600" b="1" i="1" dirty="0"/>
              <a:t> </a:t>
            </a:r>
            <a:r>
              <a:rPr lang="en-US" sz="3600" b="1" i="1" dirty="0" err="1"/>
              <a:t>lenta</a:t>
            </a:r>
            <a:r>
              <a:rPr lang="en-US" sz="3600" b="1" i="1" dirty="0"/>
              <a:t>, la</a:t>
            </a:r>
          </a:p>
          <a:p>
            <a:pPr marL="0" indent="0" algn="ctr">
              <a:buNone/>
            </a:pPr>
            <a:r>
              <a:rPr lang="en-US" sz="3600" b="1" i="1" dirty="0" err="1"/>
              <a:t>maquinaria</a:t>
            </a:r>
            <a:r>
              <a:rPr lang="en-US" sz="3600" b="1" i="1" dirty="0"/>
              <a:t> era </a:t>
            </a:r>
            <a:r>
              <a:rPr lang="en-US" sz="3600" b="1" i="1" dirty="0" err="1"/>
              <a:t>más</a:t>
            </a:r>
            <a:endParaRPr lang="en-US" sz="3600" b="1" i="1" dirty="0"/>
          </a:p>
          <a:p>
            <a:pPr marL="0" indent="0" algn="ctr">
              <a:buNone/>
            </a:pPr>
            <a:r>
              <a:rPr lang="en-US" sz="3600" b="1" i="1" dirty="0" err="1"/>
              <a:t>rápida</a:t>
            </a:r>
            <a:r>
              <a:rPr lang="en-US" sz="3600" b="1" i="1" dirty="0"/>
              <a:t>. Se </a:t>
            </a:r>
            <a:r>
              <a:rPr lang="en-US" sz="3600" b="1" i="1" dirty="0" err="1"/>
              <a:t>creó</a:t>
            </a:r>
            <a:r>
              <a:rPr lang="en-US" sz="3600" b="1" i="1" dirty="0"/>
              <a:t> una </a:t>
            </a:r>
            <a:r>
              <a:rPr lang="en-US" sz="3600" b="1" i="1" dirty="0" err="1"/>
              <a:t>cultura</a:t>
            </a:r>
            <a:r>
              <a:rPr lang="en-US" sz="3600" b="1" i="1" dirty="0"/>
              <a:t> </a:t>
            </a:r>
            <a:r>
              <a:rPr lang="en-US" sz="3600" b="1" i="1" dirty="0" err="1"/>
              <a:t>adversa</a:t>
            </a:r>
            <a:r>
              <a:rPr lang="en-US" sz="3600" b="1" i="1" dirty="0"/>
              <a:t> a lo </a:t>
            </a:r>
            <a:r>
              <a:rPr lang="en-US" sz="3600" b="1" i="1" dirty="0" err="1"/>
              <a:t>agrícola</a:t>
            </a:r>
            <a:r>
              <a:rPr lang="en-US" sz="3600" b="1" i="1" dirty="0"/>
              <a:t>. Se </a:t>
            </a:r>
          </a:p>
          <a:p>
            <a:pPr marL="0" indent="0" algn="ctr">
              <a:buNone/>
            </a:pPr>
            <a:r>
              <a:rPr lang="en-US" sz="3600" b="1" i="1" dirty="0" err="1"/>
              <a:t>apostó</a:t>
            </a:r>
            <a:r>
              <a:rPr lang="en-US" sz="3600" b="1" i="1" dirty="0"/>
              <a:t> a un </a:t>
            </a:r>
            <a:r>
              <a:rPr lang="en-US" sz="3600" b="1" i="1" dirty="0" err="1"/>
              <a:t>futuro</a:t>
            </a:r>
            <a:r>
              <a:rPr lang="en-US" sz="3600" b="1" i="1" dirty="0"/>
              <a:t> </a:t>
            </a:r>
          </a:p>
          <a:p>
            <a:pPr marL="0" indent="0" algn="ctr">
              <a:buNone/>
            </a:pPr>
            <a:r>
              <a:rPr lang="en-US" sz="3600" b="1" i="1" dirty="0" err="1"/>
              <a:t>económico</a:t>
            </a:r>
            <a:r>
              <a:rPr lang="en-US" sz="3600" b="1" i="1" dirty="0"/>
              <a:t>, </a:t>
            </a:r>
            <a:r>
              <a:rPr lang="en-US" sz="3600" b="1" i="1" dirty="0" err="1"/>
              <a:t>basado</a:t>
            </a:r>
            <a:r>
              <a:rPr lang="en-US" sz="3600" b="1" i="1" dirty="0"/>
              <a:t> </a:t>
            </a:r>
            <a:r>
              <a:rPr lang="en-US" sz="3600" b="1" i="1" dirty="0" err="1"/>
              <a:t>en</a:t>
            </a:r>
            <a:r>
              <a:rPr lang="en-US" sz="3600" b="1" i="1" dirty="0"/>
              <a:t> la</a:t>
            </a:r>
          </a:p>
          <a:p>
            <a:pPr marL="0" indent="0" algn="ctr">
              <a:buNone/>
            </a:pPr>
            <a:r>
              <a:rPr lang="en-US" sz="3600" b="1" i="1" dirty="0" err="1"/>
              <a:t>industrialización</a:t>
            </a:r>
            <a:r>
              <a:rPr lang="en-US" sz="3600" b="1" i="1" dirty="0"/>
              <a:t>, sin </a:t>
            </a:r>
          </a:p>
          <a:p>
            <a:pPr marL="0" indent="0" algn="ctr">
              <a:buNone/>
            </a:pPr>
            <a:r>
              <a:rPr lang="en-US" sz="3600" b="1" i="1" dirty="0" err="1"/>
              <a:t>fomentar</a:t>
            </a:r>
            <a:r>
              <a:rPr lang="en-US" sz="3600" b="1" i="1" dirty="0"/>
              <a:t> una </a:t>
            </a:r>
            <a:r>
              <a:rPr lang="en-US" sz="3600" b="1" i="1" dirty="0" err="1"/>
              <a:t>clase</a:t>
            </a:r>
            <a:r>
              <a:rPr lang="en-US" sz="3600" b="1" i="1" dirty="0"/>
              <a:t> </a:t>
            </a:r>
          </a:p>
          <a:p>
            <a:pPr marL="0" indent="0" algn="ctr">
              <a:buNone/>
            </a:pPr>
            <a:r>
              <a:rPr lang="en-US" sz="3600" b="1" i="1" dirty="0" err="1"/>
              <a:t>empresarial</a:t>
            </a:r>
            <a:r>
              <a:rPr lang="en-US" sz="3600" b="1" i="1" dirty="0"/>
              <a:t> </a:t>
            </a:r>
            <a:r>
              <a:rPr lang="en-US" sz="3600" b="1" i="1" dirty="0" err="1"/>
              <a:t>nativa</a:t>
            </a:r>
            <a:r>
              <a:rPr lang="en-US" sz="36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4123299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EFC6A-3EF1-E347-977F-0A8F08D9F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133153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Historia e </a:t>
            </a:r>
            <a:r>
              <a:rPr lang="en-US" dirty="0" err="1"/>
              <a:t>investigación</a:t>
            </a:r>
            <a:r>
              <a:rPr lang="en-US" dirty="0"/>
              <a:t> </a:t>
            </a:r>
            <a:r>
              <a:rPr lang="en-US" dirty="0" err="1"/>
              <a:t>alimentaria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7C975-AD0B-9846-85FE-D39769FA4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617785"/>
            <a:ext cx="10058400" cy="4554415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sz="2800" b="1" dirty="0"/>
              <a:t>Levi-Strauss</a:t>
            </a:r>
          </a:p>
          <a:p>
            <a:pPr lvl="2"/>
            <a:endParaRPr lang="en-US" sz="2800" b="1" dirty="0"/>
          </a:p>
          <a:p>
            <a:pPr lvl="2"/>
            <a:r>
              <a:rPr lang="en-US" sz="2800" b="1" dirty="0"/>
              <a:t>Sidney </a:t>
            </a:r>
            <a:r>
              <a:rPr lang="en-US" sz="2800" b="1" dirty="0" err="1"/>
              <a:t>Mintz</a:t>
            </a:r>
            <a:endParaRPr lang="en-US" sz="2800" b="1" dirty="0"/>
          </a:p>
          <a:p>
            <a:pPr lvl="2"/>
            <a:endParaRPr lang="en-US" sz="2800" b="1" dirty="0"/>
          </a:p>
          <a:p>
            <a:pPr lvl="3"/>
            <a:r>
              <a:rPr lang="en-US" sz="2800" b="1" dirty="0"/>
              <a:t> Jorge Rodriguez </a:t>
            </a:r>
            <a:r>
              <a:rPr lang="en-US" sz="2800" b="1" dirty="0" err="1"/>
              <a:t>Beruff</a:t>
            </a:r>
            <a:endParaRPr lang="en-US" sz="2800" b="1" dirty="0"/>
          </a:p>
          <a:p>
            <a:pPr lvl="3"/>
            <a:endParaRPr lang="en-US" sz="2800" b="1" dirty="0"/>
          </a:p>
          <a:p>
            <a:pPr lvl="4"/>
            <a:r>
              <a:rPr lang="en-US" sz="2800" b="1" dirty="0"/>
              <a:t>Cruz Ortiz </a:t>
            </a:r>
            <a:r>
              <a:rPr lang="en-US" sz="2800" b="1" dirty="0" err="1"/>
              <a:t>Cuadra</a:t>
            </a:r>
            <a:endParaRPr lang="en-US" sz="2800" b="1" dirty="0"/>
          </a:p>
          <a:p>
            <a:pPr lvl="4"/>
            <a:endParaRPr lang="en-US" sz="2800" b="1" dirty="0"/>
          </a:p>
          <a:p>
            <a:pPr lvl="5"/>
            <a:r>
              <a:rPr lang="en-US" sz="2800" b="1" dirty="0"/>
              <a:t>Lizzie </a:t>
            </a:r>
            <a:r>
              <a:rPr lang="en-US" sz="2800" b="1" dirty="0" err="1"/>
              <a:t>Collingham</a:t>
            </a:r>
            <a:endParaRPr lang="en-US" sz="2800" b="1" dirty="0"/>
          </a:p>
          <a:p>
            <a:pPr lvl="5"/>
            <a:endParaRPr lang="en-US" sz="2800" b="1" dirty="0"/>
          </a:p>
          <a:p>
            <a:pPr lvl="6"/>
            <a:r>
              <a:rPr lang="en-US" sz="2800" b="1" dirty="0"/>
              <a:t>Pedro Ortiz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074737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AEC397-CD1F-994B-B7E1-7E25C588F9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40" y="426720"/>
            <a:ext cx="3200400" cy="5288280"/>
          </a:xfrm>
        </p:spPr>
        <p:txBody>
          <a:bodyPr/>
          <a:lstStyle/>
          <a:p>
            <a:r>
              <a:rPr lang="es-PR" sz="2400" i="1" dirty="0"/>
              <a:t>Ilustración 8 - La industria de enlatados en Corozal.  Fuente: Revista de Agricultura de Puerto Rico, jul/sept., 1938.</a:t>
            </a:r>
            <a:endParaRPr lang="en-US" sz="2400" i="1" dirty="0"/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79C0CB-53A1-8B47-AE2C-779DA0D0B05A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1" t="3874" r="1979" b="3877"/>
          <a:stretch/>
        </p:blipFill>
        <p:spPr bwMode="auto">
          <a:xfrm>
            <a:off x="1107246" y="685800"/>
            <a:ext cx="6173858" cy="50196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9756112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95C17-4271-8641-98B9-CDFDBA6A3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8" y="484632"/>
            <a:ext cx="10568354" cy="1609344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PuertorriqueÑos</a:t>
            </a:r>
            <a:r>
              <a:rPr lang="en-US" sz="4000" dirty="0"/>
              <a:t> </a:t>
            </a:r>
            <a:r>
              <a:rPr lang="en-US" sz="4000" dirty="0" err="1"/>
              <a:t>en</a:t>
            </a:r>
            <a:r>
              <a:rPr lang="en-US" sz="4000" dirty="0"/>
              <a:t> la </a:t>
            </a:r>
            <a:r>
              <a:rPr lang="en-US" sz="4000" dirty="0" err="1"/>
              <a:t>segunda</a:t>
            </a:r>
            <a:r>
              <a:rPr lang="en-US" sz="4000" dirty="0"/>
              <a:t> </a:t>
            </a:r>
            <a:r>
              <a:rPr lang="en-US" sz="4000" dirty="0" err="1"/>
              <a:t>guerrA</a:t>
            </a:r>
            <a:r>
              <a:rPr lang="en-US" sz="4000" dirty="0"/>
              <a:t> </a:t>
            </a:r>
            <a:r>
              <a:rPr lang="en-US" sz="4000" dirty="0" err="1"/>
              <a:t>mundial</a:t>
            </a:r>
            <a:r>
              <a:rPr lang="en-US" sz="4000" dirty="0"/>
              <a:t> 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0E44B55-2752-2D46-B006-8C7B8BA723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708" y="1863969"/>
            <a:ext cx="5679830" cy="4642339"/>
          </a:xfrm>
        </p:spPr>
      </p:pic>
    </p:spTree>
    <p:extLst>
      <p:ext uri="{BB962C8B-B14F-4D97-AF65-F5344CB8AC3E}">
        <p14:creationId xmlns:p14="http://schemas.microsoft.com/office/powerpoint/2010/main" val="2492775267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9936D-CEFF-494F-95A5-D32AAAA6C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9358203" cy="62432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Raciones</a:t>
            </a:r>
            <a:r>
              <a:rPr lang="en-US" dirty="0"/>
              <a:t> 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086D08-567D-EF47-8AF6-CD694DBFE8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519" y="1109647"/>
            <a:ext cx="4173166" cy="5446795"/>
          </a:xfrm>
        </p:spPr>
      </p:pic>
    </p:spTree>
    <p:extLst>
      <p:ext uri="{BB962C8B-B14F-4D97-AF65-F5344CB8AC3E}">
        <p14:creationId xmlns:p14="http://schemas.microsoft.com/office/powerpoint/2010/main" val="3752020189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52B78-20F4-4248-BEB3-0B6C66951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92476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Semillas</a:t>
            </a:r>
            <a:r>
              <a:rPr lang="en-US" dirty="0"/>
              <a:t> de la Victoria/ victory gardens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8D96D1-5931-B840-84FB-E6F229EFE3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837" y="1477108"/>
            <a:ext cx="3849332" cy="5240215"/>
          </a:xfrm>
        </p:spPr>
      </p:pic>
    </p:spTree>
    <p:extLst>
      <p:ext uri="{BB962C8B-B14F-4D97-AF65-F5344CB8AC3E}">
        <p14:creationId xmlns:p14="http://schemas.microsoft.com/office/powerpoint/2010/main" val="761244313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8301F-FE26-1547-B9CD-32D0CC45F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365760"/>
            <a:ext cx="10058400" cy="6309360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4" name="Grupo 7">
            <a:extLst>
              <a:ext uri="{FF2B5EF4-FFF2-40B4-BE49-F238E27FC236}">
                <a16:creationId xmlns:a16="http://schemas.microsoft.com/office/drawing/2014/main" id="{D0034881-3F77-9C4E-BE07-9432B45A4879}"/>
              </a:ext>
            </a:extLst>
          </p:cNvPr>
          <p:cNvGrpSpPr/>
          <p:nvPr/>
        </p:nvGrpSpPr>
        <p:grpSpPr>
          <a:xfrm>
            <a:off x="3383915" y="484632"/>
            <a:ext cx="5424169" cy="6007608"/>
            <a:chOff x="64392" y="-46117"/>
            <a:chExt cx="5669219" cy="5561727"/>
          </a:xfrm>
        </p:grpSpPr>
        <p:pic>
          <p:nvPicPr>
            <p:cNvPr id="5" name="Picture 4" descr="A close up of a newspaper&#10;&#10;Description automatically generated">
              <a:extLst>
                <a:ext uri="{FF2B5EF4-FFF2-40B4-BE49-F238E27FC236}">
                  <a16:creationId xmlns:a16="http://schemas.microsoft.com/office/drawing/2014/main" id="{27425FE9-6859-9743-9A2F-26EE48B0B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738" y="-46117"/>
              <a:ext cx="2553335" cy="494982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B2D24D5-D556-3945-915C-9DA7EB1553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5926" y="965915"/>
              <a:ext cx="3067685" cy="2653030"/>
            </a:xfrm>
            <a:prstGeom prst="rect">
              <a:avLst/>
            </a:prstGeom>
          </p:spPr>
        </p:pic>
        <p:sp>
          <p:nvSpPr>
            <p:cNvPr id="7" name="Cuadro de texto 6">
              <a:extLst>
                <a:ext uri="{FF2B5EF4-FFF2-40B4-BE49-F238E27FC236}">
                  <a16:creationId xmlns:a16="http://schemas.microsoft.com/office/drawing/2014/main" id="{C8A45963-41CA-B947-87AC-826A8A2F29C8}"/>
                </a:ext>
              </a:extLst>
            </p:cNvPr>
            <p:cNvSpPr txBox="1"/>
            <p:nvPr/>
          </p:nvSpPr>
          <p:spPr>
            <a:xfrm>
              <a:off x="64392" y="5125720"/>
              <a:ext cx="5511800" cy="389890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1000"/>
                </a:spcAft>
              </a:pPr>
              <a:r>
                <a:rPr lang="es-PR" sz="1200" i="1" u="sng">
                  <a:solidFill>
                    <a:srgbClr val="44546A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Ilustración </a:t>
              </a:r>
              <a:r>
                <a:rPr lang="es-PR" sz="1200" i="1">
                  <a:solidFill>
                    <a:srgbClr val="44546A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4 - Libreta de raciones de una familia puertorriqueña en Estados Unidos. Fuente: Centro de Estudios Puertorriqueños, CUNY.</a:t>
              </a:r>
              <a:endParaRPr lang="en-US" sz="900" i="1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7204728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A4B34A-96E6-5E40-B6EA-2099A2CD052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240" y="530814"/>
            <a:ext cx="5425440" cy="4650786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75A5B35A-70F4-604E-84B5-6CA98AC657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06196" y="5496189"/>
            <a:ext cx="1057960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kumimoji="0" lang="es-PR" alt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Ilustración 1- </a:t>
            </a:r>
            <a:r>
              <a:rPr kumimoji="0" lang="es-ES" alt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Raciones requeridas para adultos</a:t>
            </a:r>
            <a:r>
              <a:rPr kumimoji="0" lang="es-PR" alt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hlinkClick r:id="rId3"/>
              </a:rPr>
              <a:t>.es</a:t>
            </a:r>
            <a:r>
              <a:rPr kumimoji="0" lang="es-ES" altLang="en-US" sz="2400" b="0" i="1" u="sng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ea typeface="Calibri" panose="020F0502020204030204" pitchFamily="34" charset="0"/>
              </a:rPr>
              <a:t> </a:t>
            </a:r>
            <a:r>
              <a:rPr kumimoji="0" lang="es-ES" alt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/durante</a:t>
            </a:r>
            <a:r>
              <a:rPr lang="es-ES" altLang="en-US" sz="2400" i="1" cap="none" dirty="0">
                <a:solidFill>
                  <a:schemeClr val="tx1"/>
                </a:solidFill>
                <a:ea typeface="Calibri" panose="020F0502020204030204" pitchFamily="34" charset="0"/>
              </a:rPr>
              <a:t> una semana durante el racionamiento de la Segunda Guerra Mundial. Fuente: </a:t>
            </a:r>
            <a:r>
              <a:rPr lang="es-PR" altLang="en-US" sz="2400" i="1" cap="none" dirty="0">
                <a:solidFill>
                  <a:schemeClr val="tx1"/>
                </a:solidFill>
                <a:ea typeface="Calibri" panose="020F0502020204030204" pitchFamily="34" charset="0"/>
                <a:hlinkClick r:id="rId3"/>
              </a:rPr>
              <a:t>https://www.pinterest</a:t>
            </a:r>
            <a:r>
              <a:rPr kumimoji="0" lang="es-ES" alt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n/253468285260551719</a:t>
            </a:r>
            <a:r>
              <a:rPr kumimoji="0" lang="es-E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4849993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52E8D-599A-F541-9415-DED12919A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 7 </a:t>
            </a:r>
            <a:r>
              <a:rPr lang="en-US" dirty="0" err="1"/>
              <a:t>grupos</a:t>
            </a:r>
            <a:r>
              <a:rPr lang="en-US" dirty="0"/>
              <a:t> de </a:t>
            </a:r>
            <a:r>
              <a:rPr lang="en-US" dirty="0" err="1"/>
              <a:t>alimentos</a:t>
            </a:r>
            <a:r>
              <a:rPr lang="en-US" dirty="0"/>
              <a:t> </a:t>
            </a:r>
            <a:r>
              <a:rPr lang="en-US" dirty="0" err="1"/>
              <a:t>bÁsicos</a:t>
            </a:r>
            <a:r>
              <a:rPr lang="en-US" dirty="0"/>
              <a:t> </a:t>
            </a:r>
            <a:r>
              <a:rPr lang="en-US" dirty="0" err="1"/>
              <a:t>estadounidenses</a:t>
            </a:r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3199F40-37EC-D945-BBE1-50F600FCE7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536" y="2120900"/>
            <a:ext cx="4480784" cy="4252468"/>
          </a:xfrm>
        </p:spPr>
      </p:pic>
    </p:spTree>
    <p:extLst>
      <p:ext uri="{BB962C8B-B14F-4D97-AF65-F5344CB8AC3E}">
        <p14:creationId xmlns:p14="http://schemas.microsoft.com/office/powerpoint/2010/main" val="3949376822"/>
      </p:ext>
    </p:extLst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279</TotalTime>
  <Words>239</Words>
  <Application>Microsoft Macintosh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Calibri</vt:lpstr>
      <vt:lpstr>Rockwell</vt:lpstr>
      <vt:lpstr>Rockwell Condensed</vt:lpstr>
      <vt:lpstr>Rockwell Extra Bold</vt:lpstr>
      <vt:lpstr>Times New Roman</vt:lpstr>
      <vt:lpstr>Wingdings</vt:lpstr>
      <vt:lpstr>Wood Type</vt:lpstr>
      <vt:lpstr>“WARTIME FOOD”: el caso de la comida de Guerra en Puerto Rico durante la Segunda Guerra Mundial, 1938-1948.</vt:lpstr>
      <vt:lpstr> Historia e investigación alimentaria </vt:lpstr>
      <vt:lpstr>PowerPoint Presentation</vt:lpstr>
      <vt:lpstr>PuertorriqueÑos en la segunda guerrA mundial </vt:lpstr>
      <vt:lpstr>Raciones k</vt:lpstr>
      <vt:lpstr>Semillas de la Victoria/ victory gardens</vt:lpstr>
      <vt:lpstr>PowerPoint Presentation</vt:lpstr>
      <vt:lpstr>Ilustración 1- Raciones requeridas para adultos.es /durante una semana durante el racionamiento de la Segunda Guerra Mundial. Fuente: https://www.pinterestn/253468285260551719 </vt:lpstr>
      <vt:lpstr>Los 7 grupos de alimentos bÁsicos estadounidenses</vt:lpstr>
      <vt:lpstr>22 de octubre de 1942, El Mundo, p. 5. </vt:lpstr>
      <vt:lpstr>Cuatro alimentos protectores puert0rriqueÑos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“WARTIME FOOD”: el caso de la comida de Guerra en Puerto Rico durante la Segunda Guerra Mundial, 1938-1948.</dc:title>
  <dc:creator>Wanda Pantojas</dc:creator>
  <cp:lastModifiedBy>Wanda I Pantojas Rivera</cp:lastModifiedBy>
  <cp:revision>22</cp:revision>
  <dcterms:created xsi:type="dcterms:W3CDTF">2020-02-21T21:35:01Z</dcterms:created>
  <dcterms:modified xsi:type="dcterms:W3CDTF">2021-04-03T23:45:50Z</dcterms:modified>
</cp:coreProperties>
</file>